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78" r:id="rId2"/>
    <p:sldId id="279" r:id="rId3"/>
    <p:sldId id="280" r:id="rId4"/>
    <p:sldId id="281" r:id="rId5"/>
    <p:sldId id="282" r:id="rId6"/>
    <p:sldId id="283" r:id="rId7"/>
    <p:sldId id="270" r:id="rId8"/>
    <p:sldId id="268" r:id="rId9"/>
    <p:sldId id="269" r:id="rId10"/>
    <p:sldId id="272" r:id="rId11"/>
    <p:sldId id="277" r:id="rId12"/>
    <p:sldId id="264" r:id="rId13"/>
    <p:sldId id="285" r:id="rId14"/>
    <p:sldId id="265" r:id="rId15"/>
    <p:sldId id="274" r:id="rId16"/>
    <p:sldId id="266" r:id="rId17"/>
    <p:sldId id="276" r:id="rId18"/>
    <p:sldId id="284" r:id="rId1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28"/>
    <p:restoredTop sz="56991"/>
  </p:normalViewPr>
  <p:slideViewPr>
    <p:cSldViewPr snapToGrid="0" snapToObjects="1">
      <p:cViewPr varScale="1">
        <p:scale>
          <a:sx n="16" d="100"/>
          <a:sy n="16" d="100"/>
        </p:scale>
        <p:origin x="216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jp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FD7697-99A9-F44A-B614-23EAB7B2A8A8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770DB9-CB23-B84E-B35D-9C24443F03C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4478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そこで利用するプロダクトとして、指向性スピーカーと照明をくっつけたものを提案します。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00362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こういった古民家が今溢れています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これを最近のリノベーションにより</a:t>
            </a:r>
            <a:r>
              <a:rPr kumimoji="1" lang="en-US" altLang="ja-JP" dirty="0" smtClean="0"/>
              <a:t>,,,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5666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壁を取っ払って、１つの空間にするのはよくあるリノベーションの１つです。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ただ一方、その時は、広い空間を１つとして使いたいという思いがあったとしても、生活スタイルの変化が早い現代です。この先、またリノベーションをしてしまうなんて可能性もあります。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2997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一方で、もともと別々の空間が１つになってとき、失われるのは、それぞれの空間のパーソナルスペース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0755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そんな時に、このデバイスを用いることで、パーソナル空間に近いものを作り出せる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つまり、</a:t>
            </a:r>
            <a:r>
              <a:rPr kumimoji="1" lang="ja-JP" altLang="en-US" u="sng" dirty="0" smtClean="0"/>
              <a:t>ライフイベントにあった可変な壁を設けることができる、生活スタイルの可変に柔軟である</a:t>
            </a:r>
            <a:endParaRPr kumimoji="1" lang="en-US" altLang="ja-JP" u="sng" dirty="0" smtClean="0"/>
          </a:p>
          <a:p>
            <a:endParaRPr kumimoji="1" lang="en-US" altLang="ja-JP" u="sng" dirty="0" smtClean="0"/>
          </a:p>
          <a:p>
            <a:r>
              <a:rPr kumimoji="1" lang="ja-JP" altLang="en-US" u="sng" dirty="0" smtClean="0"/>
              <a:t>つまり、多様性、非消費社会が求められる今、手軽に買える、壁を可変にできるデバイスによって、生活スタイルに多様性を産むことができる。</a:t>
            </a:r>
            <a:endParaRPr kumimoji="1" lang="ja-JP" altLang="en-US" u="sng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07451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7003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9494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348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一つは、壁を作り出すというリノベーションをこのデバイスによって代替しようというもの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14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ここに１つの使われていない空間が有ります。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この空間を２つに分けたい時、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これまでのリノベーションであれば、ここに壁をつくることによって、これを解決しようとします。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これだと、多額な費用もかかるし、もし今後生活スタイルの変化から壁を取っ払いたい時、またリノベーションをしなければならない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ではなく、このときこのデバイスを用いることで、</a:t>
            </a:r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手軽に、パーソナルスペースに近いものを２つ生み出すことができる。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またこれは、もしここに住む人が四人になったとき、つまり未来にも対応することができる。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この新しい手法は有機的な生命体としての建築を提供する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つまり、</a:t>
            </a:r>
            <a:r>
              <a:rPr kumimoji="1" lang="ja-JP" altLang="en-US" u="sng" dirty="0" smtClean="0"/>
              <a:t>ライフイベントにあった可変な壁を設けることができる、生活スタイルの可変に柔軟である</a:t>
            </a:r>
            <a:endParaRPr kumimoji="1" lang="en-US" altLang="ja-JP" u="sng" dirty="0" smtClean="0"/>
          </a:p>
          <a:p>
            <a:endParaRPr kumimoji="1" lang="en-US" altLang="ja-JP" u="sng" dirty="0" smtClean="0"/>
          </a:p>
          <a:p>
            <a:r>
              <a:rPr kumimoji="1" lang="ja-JP" altLang="en-US" u="sng" dirty="0" smtClean="0"/>
              <a:t>つまり建築と音楽によってｍ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ja-JP" altLang="en-US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090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これまでのリノベーションであれば、ここに壁をつくることによって、これを解決しようとします。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これだと、多額な費用もかかるし、もし今後生活スタイルの変化から壁を取っ払いたい時、またリノベーションをしなければ</a:t>
            </a:r>
            <a:r>
              <a:rPr kumimoji="1" lang="ja-JP" altLang="en-US" dirty="0" smtClean="0"/>
              <a:t>ならない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ではなく、このときこのデバイスを用いることで、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8148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ではなく、このときこのデバイスを用いることで、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664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パーソナルスペースに近いものを２つ生み出すことができる。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これら２つの手法は有機的な生命体としての建築を提供する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こういったイノベーションの手法が考えられます。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そこでビジネスモデルとしては、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73945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もう１つ考えれるのは、リノベーションの拡張として用いるやり方。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リノベーションが活発に行われている今、このリノーベーションに対して、壁を可変にする意味で多様性を付加しリノベーションを拡張させる使い方があると考えます。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例を出すと、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770DB9-CB23-B84E-B35D-9C24443F03C9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2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405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2739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13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246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9816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5036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0698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274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8113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4903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668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74BA8-4FF2-8240-8DB5-9FB871A24B1B}" type="datetimeFigureOut">
              <a:rPr kumimoji="1" lang="ja-JP" altLang="en-US" smtClean="0"/>
              <a:t>2017/6/3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93FC6-0853-0B4F-B14A-0EA3134301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6723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9884" cy="3882452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993693" y="5081665"/>
            <a:ext cx="86043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 smtClean="0"/>
              <a:t>Ultrasonic speaker in </a:t>
            </a:r>
            <a:r>
              <a:rPr kumimoji="1" lang="en-US" altLang="ja-JP" sz="2800" dirty="0" smtClean="0"/>
              <a:t>Light </a:t>
            </a:r>
            <a:r>
              <a:rPr lang="en-US" altLang="ja-JP" sz="2800" dirty="0" smtClean="0"/>
              <a:t>bulb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08522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台形 4"/>
          <p:cNvSpPr/>
          <p:nvPr/>
        </p:nvSpPr>
        <p:spPr>
          <a:xfrm rot="5681889">
            <a:off x="3286765" y="-245524"/>
            <a:ext cx="4908719" cy="8102750"/>
          </a:xfrm>
          <a:prstGeom prst="trapezoid">
            <a:avLst>
              <a:gd name="adj" fmla="val 10543"/>
            </a:avLst>
          </a:prstGeom>
          <a:solidFill>
            <a:schemeClr val="accent1">
              <a:alpha val="57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 rotWithShape="1">
          <a:blip r:embed="rId3"/>
          <a:srcRect l="12036" t="17773" r="46221" b="75347"/>
          <a:stretch/>
        </p:blipFill>
        <p:spPr>
          <a:xfrm>
            <a:off x="8291456" y="-4568371"/>
            <a:ext cx="6124688" cy="4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38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台形 8"/>
          <p:cNvSpPr/>
          <p:nvPr/>
        </p:nvSpPr>
        <p:spPr>
          <a:xfrm rot="5400000">
            <a:off x="3400055" y="-431699"/>
            <a:ext cx="4955781" cy="8890655"/>
          </a:xfrm>
          <a:prstGeom prst="trapezoid">
            <a:avLst>
              <a:gd name="adj" fmla="val 10543"/>
            </a:avLst>
          </a:prstGeom>
          <a:solidFill>
            <a:schemeClr val="accent1">
              <a:alpha val="57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台形 37"/>
          <p:cNvSpPr/>
          <p:nvPr/>
        </p:nvSpPr>
        <p:spPr>
          <a:xfrm rot="16514483">
            <a:off x="3334696" y="2505058"/>
            <a:ext cx="5318835" cy="2858292"/>
          </a:xfrm>
          <a:prstGeom prst="trapezoid">
            <a:avLst>
              <a:gd name="adj" fmla="val 30874"/>
            </a:avLst>
          </a:prstGeom>
          <a:solidFill>
            <a:schemeClr val="accent1">
              <a:alpha val="57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 rot="21318111" flipH="1">
            <a:off x="5791478" y="1768014"/>
            <a:ext cx="507722" cy="437509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75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シーン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741737" y="2353302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①リノベーションの拡張として用いる</a:t>
            </a:r>
            <a:endParaRPr kumimoji="1" lang="en-US" altLang="ja-JP" dirty="0" smtClean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2590801" y="3200582"/>
            <a:ext cx="5724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リノベーションで壁を取り払った後に音楽の壁を作る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5188688" y="5061098"/>
            <a:ext cx="2820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Renovation </a:t>
            </a:r>
            <a:r>
              <a:rPr kumimoji="1" lang="en-US" altLang="ja-JP" dirty="0" err="1" smtClean="0"/>
              <a:t>ni</a:t>
            </a:r>
            <a:r>
              <a:rPr kumimoji="1" lang="en-US" altLang="ja-JP" dirty="0" smtClean="0"/>
              <a:t> Innovation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185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0203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66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0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6579"/>
            <a:ext cx="12192000" cy="689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457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6579"/>
            <a:ext cx="12192000" cy="6890195"/>
          </a:xfrm>
          <a:prstGeom prst="rect">
            <a:avLst/>
          </a:prstGeom>
        </p:spPr>
      </p:pic>
      <p:sp>
        <p:nvSpPr>
          <p:cNvPr id="42" name="三角形 41"/>
          <p:cNvSpPr/>
          <p:nvPr/>
        </p:nvSpPr>
        <p:spPr>
          <a:xfrm rot="10800000">
            <a:off x="1414996" y="268443"/>
            <a:ext cx="2111733" cy="5024764"/>
          </a:xfrm>
          <a:prstGeom prst="triangle">
            <a:avLst>
              <a:gd name="adj" fmla="val 520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三角形 42"/>
          <p:cNvSpPr/>
          <p:nvPr/>
        </p:nvSpPr>
        <p:spPr>
          <a:xfrm>
            <a:off x="2411871" y="0"/>
            <a:ext cx="1980659" cy="5282654"/>
          </a:xfrm>
          <a:prstGeom prst="triangle">
            <a:avLst>
              <a:gd name="adj" fmla="val 5454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三角形 43"/>
          <p:cNvSpPr/>
          <p:nvPr/>
        </p:nvSpPr>
        <p:spPr>
          <a:xfrm>
            <a:off x="448609" y="-1377"/>
            <a:ext cx="1980659" cy="5282654"/>
          </a:xfrm>
          <a:prstGeom prst="triangle">
            <a:avLst>
              <a:gd name="adj" fmla="val 4848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5" name="図 4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45" y="3206215"/>
            <a:ext cx="2830018" cy="2076439"/>
          </a:xfrm>
          <a:prstGeom prst="rect">
            <a:avLst/>
          </a:prstGeom>
        </p:spPr>
      </p:pic>
      <p:cxnSp>
        <p:nvCxnSpPr>
          <p:cNvPr id="46" name="直線コネクタ 45"/>
          <p:cNvCxnSpPr/>
          <p:nvPr/>
        </p:nvCxnSpPr>
        <p:spPr>
          <a:xfrm flipH="1">
            <a:off x="448610" y="-1378"/>
            <a:ext cx="945941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コネクタ 46"/>
          <p:cNvCxnSpPr/>
          <p:nvPr/>
        </p:nvCxnSpPr>
        <p:spPr>
          <a:xfrm>
            <a:off x="3487552" y="-1378"/>
            <a:ext cx="900346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テキスト ボックス 47"/>
          <p:cNvSpPr txBox="1"/>
          <p:nvPr/>
        </p:nvSpPr>
        <p:spPr>
          <a:xfrm>
            <a:off x="1365370" y="1237605"/>
            <a:ext cx="209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smtClean="0"/>
              <a:t>Music</a:t>
            </a:r>
            <a:endParaRPr kumimoji="1" lang="en-US" altLang="ja-JP" sz="3600" dirty="0" smtClean="0"/>
          </a:p>
        </p:txBody>
      </p:sp>
      <p:sp>
        <p:nvSpPr>
          <p:cNvPr id="49" name="正方形/長方形 48"/>
          <p:cNvSpPr/>
          <p:nvPr/>
        </p:nvSpPr>
        <p:spPr>
          <a:xfrm>
            <a:off x="1810546" y="3617214"/>
            <a:ext cx="197997" cy="2941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0" name="直線コネクタ 49"/>
          <p:cNvCxnSpPr/>
          <p:nvPr/>
        </p:nvCxnSpPr>
        <p:spPr>
          <a:xfrm flipH="1">
            <a:off x="1924450" y="1924999"/>
            <a:ext cx="2743578" cy="19238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1" name="図形グループ 50"/>
          <p:cNvGrpSpPr/>
          <p:nvPr/>
        </p:nvGrpSpPr>
        <p:grpSpPr>
          <a:xfrm>
            <a:off x="1375573" y="3136046"/>
            <a:ext cx="1065478" cy="1190253"/>
            <a:chOff x="1226012" y="4085671"/>
            <a:chExt cx="1065478" cy="1190253"/>
          </a:xfrm>
        </p:grpSpPr>
        <p:sp>
          <p:nvSpPr>
            <p:cNvPr id="52" name="円弧 51"/>
            <p:cNvSpPr/>
            <p:nvPr/>
          </p:nvSpPr>
          <p:spPr>
            <a:xfrm rot="18817993">
              <a:off x="1424065" y="4452079"/>
              <a:ext cx="704537" cy="671196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円弧 52"/>
            <p:cNvSpPr/>
            <p:nvPr/>
          </p:nvSpPr>
          <p:spPr>
            <a:xfrm rot="18817993">
              <a:off x="1269376" y="4303368"/>
              <a:ext cx="992794" cy="892332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円弧 53"/>
            <p:cNvSpPr/>
            <p:nvPr/>
          </p:nvSpPr>
          <p:spPr>
            <a:xfrm rot="18817993">
              <a:off x="1163624" y="4148059"/>
              <a:ext cx="1190253" cy="1065478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55" name="直線コネクタ 54"/>
          <p:cNvCxnSpPr/>
          <p:nvPr/>
        </p:nvCxnSpPr>
        <p:spPr>
          <a:xfrm>
            <a:off x="494205" y="1724977"/>
            <a:ext cx="1384877" cy="16396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三角形 55"/>
          <p:cNvSpPr/>
          <p:nvPr/>
        </p:nvSpPr>
        <p:spPr>
          <a:xfrm rot="10800000">
            <a:off x="6808323" y="1374718"/>
            <a:ext cx="2111733" cy="5024764"/>
          </a:xfrm>
          <a:prstGeom prst="triangle">
            <a:avLst>
              <a:gd name="adj" fmla="val 520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三角形 56"/>
          <p:cNvSpPr/>
          <p:nvPr/>
        </p:nvSpPr>
        <p:spPr>
          <a:xfrm>
            <a:off x="7805198" y="1106275"/>
            <a:ext cx="1980659" cy="5282654"/>
          </a:xfrm>
          <a:prstGeom prst="triangle">
            <a:avLst>
              <a:gd name="adj" fmla="val 5454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三角形 57"/>
          <p:cNvSpPr/>
          <p:nvPr/>
        </p:nvSpPr>
        <p:spPr>
          <a:xfrm>
            <a:off x="5841936" y="1104898"/>
            <a:ext cx="1980659" cy="5282654"/>
          </a:xfrm>
          <a:prstGeom prst="triangle">
            <a:avLst>
              <a:gd name="adj" fmla="val 4848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9" name="図 5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572" y="4312490"/>
            <a:ext cx="2830018" cy="2076439"/>
          </a:xfrm>
          <a:prstGeom prst="rect">
            <a:avLst/>
          </a:prstGeom>
        </p:spPr>
      </p:pic>
      <p:cxnSp>
        <p:nvCxnSpPr>
          <p:cNvPr id="60" name="直線コネクタ 59"/>
          <p:cNvCxnSpPr/>
          <p:nvPr/>
        </p:nvCxnSpPr>
        <p:spPr>
          <a:xfrm flipH="1">
            <a:off x="5841937" y="1104897"/>
            <a:ext cx="945941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直線コネクタ 60"/>
          <p:cNvCxnSpPr/>
          <p:nvPr/>
        </p:nvCxnSpPr>
        <p:spPr>
          <a:xfrm>
            <a:off x="8880879" y="1104897"/>
            <a:ext cx="900346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テキスト ボックス 61"/>
          <p:cNvSpPr txBox="1"/>
          <p:nvPr/>
        </p:nvSpPr>
        <p:spPr>
          <a:xfrm>
            <a:off x="6758697" y="2343880"/>
            <a:ext cx="209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smtClean="0"/>
              <a:t>Music</a:t>
            </a:r>
            <a:endParaRPr kumimoji="1" lang="en-US" altLang="ja-JP" sz="3600" dirty="0" smtClean="0"/>
          </a:p>
        </p:txBody>
      </p:sp>
      <p:sp>
        <p:nvSpPr>
          <p:cNvPr id="63" name="正方形/長方形 62"/>
          <p:cNvSpPr/>
          <p:nvPr/>
        </p:nvSpPr>
        <p:spPr>
          <a:xfrm>
            <a:off x="7203873" y="4723489"/>
            <a:ext cx="197997" cy="2941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4" name="直線コネクタ 63"/>
          <p:cNvCxnSpPr/>
          <p:nvPr/>
        </p:nvCxnSpPr>
        <p:spPr>
          <a:xfrm flipH="1">
            <a:off x="7317777" y="3031274"/>
            <a:ext cx="2743578" cy="19238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5" name="図形グループ 64"/>
          <p:cNvGrpSpPr/>
          <p:nvPr/>
        </p:nvGrpSpPr>
        <p:grpSpPr>
          <a:xfrm>
            <a:off x="6768900" y="4242321"/>
            <a:ext cx="1065478" cy="1190253"/>
            <a:chOff x="1226012" y="4085671"/>
            <a:chExt cx="1065478" cy="1190253"/>
          </a:xfrm>
        </p:grpSpPr>
        <p:sp>
          <p:nvSpPr>
            <p:cNvPr id="66" name="円弧 65"/>
            <p:cNvSpPr/>
            <p:nvPr/>
          </p:nvSpPr>
          <p:spPr>
            <a:xfrm rot="18817993">
              <a:off x="1424065" y="4452079"/>
              <a:ext cx="704537" cy="671196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7" name="円弧 66"/>
            <p:cNvSpPr/>
            <p:nvPr/>
          </p:nvSpPr>
          <p:spPr>
            <a:xfrm rot="18817993">
              <a:off x="1269376" y="4303368"/>
              <a:ext cx="992794" cy="892332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8" name="円弧 67"/>
            <p:cNvSpPr/>
            <p:nvPr/>
          </p:nvSpPr>
          <p:spPr>
            <a:xfrm rot="18817993">
              <a:off x="1163624" y="4148059"/>
              <a:ext cx="1190253" cy="1065478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69" name="直線コネクタ 68"/>
          <p:cNvCxnSpPr/>
          <p:nvPr/>
        </p:nvCxnSpPr>
        <p:spPr>
          <a:xfrm>
            <a:off x="5887532" y="2831252"/>
            <a:ext cx="1384877" cy="16396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10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6579"/>
            <a:ext cx="12192000" cy="6890195"/>
          </a:xfrm>
          <a:prstGeom prst="rect">
            <a:avLst/>
          </a:prstGeom>
        </p:spPr>
      </p:pic>
      <p:sp>
        <p:nvSpPr>
          <p:cNvPr id="7" name="台形 6"/>
          <p:cNvSpPr/>
          <p:nvPr/>
        </p:nvSpPr>
        <p:spPr>
          <a:xfrm rot="5400000">
            <a:off x="2142999" y="1588369"/>
            <a:ext cx="2752882" cy="4159045"/>
          </a:xfrm>
          <a:prstGeom prst="trapezoid">
            <a:avLst>
              <a:gd name="adj" fmla="val 22141"/>
            </a:avLst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台形 31"/>
          <p:cNvSpPr/>
          <p:nvPr/>
        </p:nvSpPr>
        <p:spPr>
          <a:xfrm rot="5400000">
            <a:off x="2657165" y="959789"/>
            <a:ext cx="4406859" cy="6153119"/>
          </a:xfrm>
          <a:prstGeom prst="trapezoid">
            <a:avLst>
              <a:gd name="adj" fmla="val 22141"/>
            </a:avLst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213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8244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9884" cy="3882452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2338469" y="5081666"/>
            <a:ext cx="57712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smtClean="0"/>
              <a:t>Ultrasonic speaker</a:t>
            </a:r>
            <a:endParaRPr kumimoji="1" lang="ja-JP" altLang="en-US" sz="2800" dirty="0"/>
          </a:p>
        </p:txBody>
      </p:sp>
      <p:cxnSp>
        <p:nvCxnSpPr>
          <p:cNvPr id="3" name="直線コネクタ 2"/>
          <p:cNvCxnSpPr/>
          <p:nvPr/>
        </p:nvCxnSpPr>
        <p:spPr>
          <a:xfrm flipH="1">
            <a:off x="3507698" y="5604886"/>
            <a:ext cx="353767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直線コネクタ 5"/>
          <p:cNvCxnSpPr/>
          <p:nvPr/>
        </p:nvCxnSpPr>
        <p:spPr>
          <a:xfrm>
            <a:off x="6490742" y="2908092"/>
            <a:ext cx="554635" cy="269679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05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03788" y="-473439"/>
            <a:ext cx="2653259" cy="2653259"/>
          </a:xfrm>
          <a:prstGeom prst="rect">
            <a:avLst/>
          </a:prstGeom>
        </p:spPr>
      </p:pic>
      <p:sp>
        <p:nvSpPr>
          <p:cNvPr id="43" name="三角形 42"/>
          <p:cNvSpPr/>
          <p:nvPr/>
        </p:nvSpPr>
        <p:spPr>
          <a:xfrm rot="10800000">
            <a:off x="5027160" y="1843789"/>
            <a:ext cx="2111733" cy="5024764"/>
          </a:xfrm>
          <a:prstGeom prst="triangle">
            <a:avLst>
              <a:gd name="adj" fmla="val 520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三角形 40"/>
          <p:cNvSpPr/>
          <p:nvPr/>
        </p:nvSpPr>
        <p:spPr>
          <a:xfrm>
            <a:off x="6024035" y="1575346"/>
            <a:ext cx="1980659" cy="5282654"/>
          </a:xfrm>
          <a:prstGeom prst="triangle">
            <a:avLst>
              <a:gd name="adj" fmla="val 5454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三角形 39"/>
          <p:cNvSpPr/>
          <p:nvPr/>
        </p:nvSpPr>
        <p:spPr>
          <a:xfrm>
            <a:off x="4060773" y="1573969"/>
            <a:ext cx="1980659" cy="5282654"/>
          </a:xfrm>
          <a:prstGeom prst="triangle">
            <a:avLst>
              <a:gd name="adj" fmla="val 4848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09" y="4781561"/>
            <a:ext cx="2830018" cy="2076439"/>
          </a:xfrm>
          <a:prstGeom prst="rect">
            <a:avLst/>
          </a:prstGeom>
        </p:spPr>
      </p:pic>
      <p:cxnSp>
        <p:nvCxnSpPr>
          <p:cNvPr id="7" name="直線コネクタ 6"/>
          <p:cNvCxnSpPr/>
          <p:nvPr/>
        </p:nvCxnSpPr>
        <p:spPr>
          <a:xfrm flipH="1">
            <a:off x="4060774" y="1573968"/>
            <a:ext cx="945941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直線コネクタ 7"/>
          <p:cNvCxnSpPr/>
          <p:nvPr/>
        </p:nvCxnSpPr>
        <p:spPr>
          <a:xfrm>
            <a:off x="7099716" y="1573968"/>
            <a:ext cx="900346" cy="5284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テキスト ボックス 11"/>
          <p:cNvSpPr txBox="1"/>
          <p:nvPr/>
        </p:nvSpPr>
        <p:spPr>
          <a:xfrm>
            <a:off x="4977534" y="2812951"/>
            <a:ext cx="209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smtClean="0"/>
              <a:t>Music</a:t>
            </a:r>
            <a:endParaRPr kumimoji="1" lang="en-US" altLang="ja-JP" sz="3600" dirty="0" smtClean="0"/>
          </a:p>
        </p:txBody>
      </p:sp>
      <p:sp>
        <p:nvSpPr>
          <p:cNvPr id="13" name="正方形/長方形 12"/>
          <p:cNvSpPr/>
          <p:nvPr/>
        </p:nvSpPr>
        <p:spPr>
          <a:xfrm>
            <a:off x="5422710" y="5192560"/>
            <a:ext cx="197997" cy="2941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8" name="直線コネクタ 17"/>
          <p:cNvCxnSpPr/>
          <p:nvPr/>
        </p:nvCxnSpPr>
        <p:spPr>
          <a:xfrm>
            <a:off x="8273156" y="3492708"/>
            <a:ext cx="33190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コネクタ 21"/>
          <p:cNvCxnSpPr/>
          <p:nvPr/>
        </p:nvCxnSpPr>
        <p:spPr>
          <a:xfrm flipH="1">
            <a:off x="5536614" y="3500345"/>
            <a:ext cx="2743578" cy="19238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テキスト ボックス 25"/>
          <p:cNvSpPr txBox="1"/>
          <p:nvPr/>
        </p:nvSpPr>
        <p:spPr>
          <a:xfrm>
            <a:off x="8502003" y="2846377"/>
            <a:ext cx="3182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smtClean="0"/>
              <a:t>SmartPhone</a:t>
            </a:r>
            <a:endParaRPr kumimoji="1" lang="ja-JP" altLang="en-US" sz="3600" dirty="0"/>
          </a:p>
        </p:txBody>
      </p:sp>
      <p:grpSp>
        <p:nvGrpSpPr>
          <p:cNvPr id="31" name="図形グループ 30"/>
          <p:cNvGrpSpPr/>
          <p:nvPr/>
        </p:nvGrpSpPr>
        <p:grpSpPr>
          <a:xfrm>
            <a:off x="4987737" y="4711392"/>
            <a:ext cx="1065478" cy="1190253"/>
            <a:chOff x="1226012" y="4085671"/>
            <a:chExt cx="1065478" cy="1190253"/>
          </a:xfrm>
        </p:grpSpPr>
        <p:sp>
          <p:nvSpPr>
            <p:cNvPr id="28" name="円弧 27"/>
            <p:cNvSpPr/>
            <p:nvPr/>
          </p:nvSpPr>
          <p:spPr>
            <a:xfrm rot="18817993">
              <a:off x="1424065" y="4452079"/>
              <a:ext cx="704537" cy="671196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円弧 28"/>
            <p:cNvSpPr/>
            <p:nvPr/>
          </p:nvSpPr>
          <p:spPr>
            <a:xfrm rot="18817993">
              <a:off x="1269376" y="4303368"/>
              <a:ext cx="992794" cy="892332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円弧 29"/>
            <p:cNvSpPr/>
            <p:nvPr/>
          </p:nvSpPr>
          <p:spPr>
            <a:xfrm rot="18817993">
              <a:off x="1163624" y="4148059"/>
              <a:ext cx="1190253" cy="1065478"/>
            </a:xfrm>
            <a:prstGeom prst="arc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33" name="直線コネクタ 32"/>
          <p:cNvCxnSpPr/>
          <p:nvPr/>
        </p:nvCxnSpPr>
        <p:spPr>
          <a:xfrm>
            <a:off x="787297" y="3304905"/>
            <a:ext cx="33190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線コネクタ 33"/>
          <p:cNvCxnSpPr/>
          <p:nvPr/>
        </p:nvCxnSpPr>
        <p:spPr>
          <a:xfrm>
            <a:off x="4106369" y="3300323"/>
            <a:ext cx="1384877" cy="16396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テキスト ボックス 34"/>
          <p:cNvSpPr txBox="1"/>
          <p:nvPr/>
        </p:nvSpPr>
        <p:spPr>
          <a:xfrm>
            <a:off x="846733" y="2653992"/>
            <a:ext cx="3182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dirty="0" smtClean="0"/>
              <a:t>Bluetooth</a:t>
            </a:r>
            <a:endParaRPr kumimoji="1" lang="ja-JP" altLang="en-US" sz="36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0" y="372625"/>
            <a:ext cx="3182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smtClean="0"/>
              <a:t>Only bulb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744555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514662" y="5853798"/>
            <a:ext cx="109678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dirty="0" smtClean="0"/>
              <a:t>https://www.it-nico.com/2012/09/24/うるさい相手を黙らせる</a:t>
            </a:r>
            <a:r>
              <a:rPr lang="en-US" altLang="ja-JP" dirty="0" smtClean="0"/>
              <a:t>-</a:t>
            </a:r>
            <a:r>
              <a:rPr lang="ja-JP" altLang="en-US" dirty="0" smtClean="0"/>
              <a:t>イグ</a:t>
            </a:r>
            <a:r>
              <a:rPr lang="en-US" altLang="ja-JP" dirty="0" smtClean="0"/>
              <a:t>-</a:t>
            </a:r>
            <a:r>
              <a:rPr lang="ja-JP" altLang="en-US" dirty="0" smtClean="0"/>
              <a:t>ノーベル賞</a:t>
            </a:r>
            <a:r>
              <a:rPr lang="en-US" altLang="ja-JP" dirty="0" smtClean="0"/>
              <a:t>-</a:t>
            </a:r>
            <a:r>
              <a:rPr lang="ja-JP" altLang="en-US" dirty="0" smtClean="0"/>
              <a:t>音響学賞</a:t>
            </a:r>
            <a:r>
              <a:rPr lang="en-US" altLang="ja-JP" dirty="0" smtClean="0"/>
              <a:t>-</a:t>
            </a:r>
            <a:r>
              <a:rPr lang="ja-JP" altLang="en-US" dirty="0" smtClean="0"/>
              <a:t>受賞作品</a:t>
            </a:r>
            <a:r>
              <a:rPr lang="en-US" altLang="ja-JP" dirty="0" smtClean="0"/>
              <a:t>-</a:t>
            </a:r>
            <a:r>
              <a:rPr lang="ja-JP" altLang="en-US" dirty="0" smtClean="0"/>
              <a:t>スピーチジャマ/</a:t>
            </a:r>
            <a:endParaRPr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65" y="1469867"/>
            <a:ext cx="3104256" cy="3042171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4781862" y="899410"/>
            <a:ext cx="646076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/>
              <a:t>私たちはイグノーベル賞からヒントを得た！！</a:t>
            </a:r>
            <a:endParaRPr lang="en-US" altLang="ja-JP" sz="2800" dirty="0" smtClean="0"/>
          </a:p>
          <a:p>
            <a:endParaRPr kumimoji="1" lang="en-US" altLang="ja-JP" sz="2800" dirty="0"/>
          </a:p>
          <a:p>
            <a:pPr algn="ctr"/>
            <a:r>
              <a:rPr lang="ja-JP" altLang="en-US" sz="2800" dirty="0" smtClean="0"/>
              <a:t>声を増幅してスピーカーから流す</a:t>
            </a:r>
            <a:endParaRPr lang="en-US" altLang="ja-JP" sz="2800" dirty="0" smtClean="0"/>
          </a:p>
          <a:p>
            <a:pPr algn="ctr"/>
            <a:r>
              <a:rPr lang="ja-JP" altLang="en-US" sz="2800" dirty="0" smtClean="0"/>
              <a:t>↓</a:t>
            </a:r>
            <a:endParaRPr lang="en-US" altLang="ja-JP" sz="2800" dirty="0" smtClean="0"/>
          </a:p>
          <a:p>
            <a:pPr algn="ctr"/>
            <a:r>
              <a:rPr lang="ja-JP" altLang="en-US" sz="2800" dirty="0" smtClean="0"/>
              <a:t>自分の声が大きく聞こえる</a:t>
            </a:r>
            <a:endParaRPr lang="en-US" altLang="ja-JP" sz="2800" dirty="0" smtClean="0"/>
          </a:p>
          <a:p>
            <a:pPr algn="ctr"/>
            <a:r>
              <a:rPr lang="ja-JP" altLang="en-US" sz="2800" dirty="0" smtClean="0"/>
              <a:t>↓</a:t>
            </a:r>
            <a:endParaRPr lang="en-US" altLang="ja-JP" sz="2800" dirty="0" smtClean="0"/>
          </a:p>
          <a:p>
            <a:pPr algn="ctr"/>
            <a:r>
              <a:rPr lang="ja-JP" altLang="en-US" sz="2800" dirty="0" smtClean="0"/>
              <a:t>小さく話す</a:t>
            </a:r>
            <a:endParaRPr lang="en-US" altLang="ja-JP" sz="2800" dirty="0" smtClean="0"/>
          </a:p>
          <a:p>
            <a:pPr algn="ctr"/>
            <a:r>
              <a:rPr lang="ja-JP" altLang="en-US" sz="2800" dirty="0" smtClean="0"/>
              <a:t>↓</a:t>
            </a:r>
            <a:endParaRPr kumimoji="1" lang="en-US" altLang="ja-JP" sz="2800" dirty="0"/>
          </a:p>
          <a:p>
            <a:pPr algn="ctr"/>
            <a:r>
              <a:rPr lang="ja-JP" altLang="en-US" sz="2800" dirty="0" smtClean="0"/>
              <a:t>外部に声が漏れにくい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9077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弦 36"/>
          <p:cNvSpPr/>
          <p:nvPr/>
        </p:nvSpPr>
        <p:spPr>
          <a:xfrm>
            <a:off x="4962408" y="4449314"/>
            <a:ext cx="2180471" cy="2169055"/>
          </a:xfrm>
          <a:prstGeom prst="chord">
            <a:avLst>
              <a:gd name="adj1" fmla="val 10871062"/>
              <a:gd name="adj2" fmla="val 2156612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409" y="4781561"/>
            <a:ext cx="2830018" cy="2076439"/>
          </a:xfrm>
          <a:prstGeom prst="rect">
            <a:avLst/>
          </a:prstGeom>
        </p:spPr>
      </p:pic>
      <p:cxnSp>
        <p:nvCxnSpPr>
          <p:cNvPr id="8" name="直線コネクタ 7"/>
          <p:cNvCxnSpPr/>
          <p:nvPr/>
        </p:nvCxnSpPr>
        <p:spPr>
          <a:xfrm flipV="1">
            <a:off x="6115756" y="4361127"/>
            <a:ext cx="3447736" cy="113473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テキスト ボックス 11"/>
          <p:cNvSpPr txBox="1"/>
          <p:nvPr/>
        </p:nvSpPr>
        <p:spPr>
          <a:xfrm>
            <a:off x="7953681" y="2664356"/>
            <a:ext cx="2093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dirty="0" smtClean="0"/>
              <a:t>Music</a:t>
            </a:r>
          </a:p>
          <a:p>
            <a:pPr algn="ctr"/>
            <a:r>
              <a:rPr lang="en-US" altLang="ja-JP" sz="3600" dirty="0" smtClean="0"/>
              <a:t>Voice </a:t>
            </a:r>
          </a:p>
        </p:txBody>
      </p:sp>
      <p:sp>
        <p:nvSpPr>
          <p:cNvPr id="13" name="正方形/長方形 12"/>
          <p:cNvSpPr/>
          <p:nvPr/>
        </p:nvSpPr>
        <p:spPr>
          <a:xfrm>
            <a:off x="5917990" y="5123275"/>
            <a:ext cx="197997" cy="2941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コネクタ 13"/>
          <p:cNvCxnSpPr/>
          <p:nvPr/>
        </p:nvCxnSpPr>
        <p:spPr>
          <a:xfrm flipH="1">
            <a:off x="6105061" y="5291529"/>
            <a:ext cx="10928" cy="2802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/>
        </p:nvCxnSpPr>
        <p:spPr>
          <a:xfrm flipH="1">
            <a:off x="5927678" y="5294029"/>
            <a:ext cx="10928" cy="2802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コネクタ 16"/>
          <p:cNvCxnSpPr/>
          <p:nvPr/>
        </p:nvCxnSpPr>
        <p:spPr>
          <a:xfrm flipH="1">
            <a:off x="6120051" y="5306519"/>
            <a:ext cx="10928" cy="2802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コネクタ 14"/>
          <p:cNvCxnSpPr/>
          <p:nvPr/>
        </p:nvCxnSpPr>
        <p:spPr>
          <a:xfrm>
            <a:off x="8387146" y="954998"/>
            <a:ext cx="33190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線コネクタ 18"/>
          <p:cNvCxnSpPr/>
          <p:nvPr/>
        </p:nvCxnSpPr>
        <p:spPr>
          <a:xfrm flipH="1">
            <a:off x="6148304" y="962635"/>
            <a:ext cx="2245879" cy="445475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テキスト ボックス 19"/>
          <p:cNvSpPr txBox="1"/>
          <p:nvPr/>
        </p:nvSpPr>
        <p:spPr>
          <a:xfrm>
            <a:off x="8387146" y="980606"/>
            <a:ext cx="3182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3600" dirty="0" smtClean="0"/>
              <a:t>Microphone</a:t>
            </a:r>
            <a:endParaRPr kumimoji="1" lang="ja-JP" altLang="en-US" sz="3600" dirty="0"/>
          </a:p>
        </p:txBody>
      </p:sp>
      <p:cxnSp>
        <p:nvCxnSpPr>
          <p:cNvPr id="21" name="直線コネクタ 20"/>
          <p:cNvCxnSpPr/>
          <p:nvPr/>
        </p:nvCxnSpPr>
        <p:spPr>
          <a:xfrm flipV="1">
            <a:off x="6148304" y="2501634"/>
            <a:ext cx="2124852" cy="299422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線コネクタ 22"/>
          <p:cNvCxnSpPr/>
          <p:nvPr/>
        </p:nvCxnSpPr>
        <p:spPr>
          <a:xfrm flipH="1" flipV="1">
            <a:off x="2604927" y="4212236"/>
            <a:ext cx="3305411" cy="12836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/>
          <p:cNvSpPr txBox="1"/>
          <p:nvPr/>
        </p:nvSpPr>
        <p:spPr>
          <a:xfrm>
            <a:off x="2208940" y="2606801"/>
            <a:ext cx="2093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dirty="0" smtClean="0"/>
              <a:t>Music</a:t>
            </a:r>
          </a:p>
          <a:p>
            <a:pPr algn="ctr"/>
            <a:r>
              <a:rPr lang="en-US" altLang="ja-JP" sz="3600" dirty="0" smtClean="0"/>
              <a:t>Voice </a:t>
            </a:r>
          </a:p>
        </p:txBody>
      </p:sp>
      <p:cxnSp>
        <p:nvCxnSpPr>
          <p:cNvPr id="25" name="直線コネクタ 24"/>
          <p:cNvCxnSpPr/>
          <p:nvPr/>
        </p:nvCxnSpPr>
        <p:spPr>
          <a:xfrm flipH="1" flipV="1">
            <a:off x="3460859" y="1858780"/>
            <a:ext cx="2438785" cy="36370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5" name="図 3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28258" y="912904"/>
            <a:ext cx="1588730" cy="1588730"/>
          </a:xfrm>
          <a:prstGeom prst="rect">
            <a:avLst/>
          </a:prstGeom>
        </p:spPr>
      </p:pic>
      <p:sp>
        <p:nvSpPr>
          <p:cNvPr id="34" name="円形吹き出し 33"/>
          <p:cNvSpPr/>
          <p:nvPr/>
        </p:nvSpPr>
        <p:spPr>
          <a:xfrm>
            <a:off x="4140267" y="742683"/>
            <a:ext cx="2143593" cy="1903751"/>
          </a:xfrm>
          <a:prstGeom prst="wedgeEllipseCallout">
            <a:avLst>
              <a:gd name="adj1" fmla="val 34412"/>
              <a:gd name="adj2" fmla="val 167224"/>
            </a:avLst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0" y="372625"/>
            <a:ext cx="3182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dirty="0" smtClean="0"/>
              <a:t>With Case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8588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8900" y="0"/>
            <a:ext cx="15232981" cy="685800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-167697" y="663566"/>
            <a:ext cx="1621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dirty="0" smtClean="0"/>
              <a:t>Case</a:t>
            </a:r>
            <a:endParaRPr kumimoji="1" lang="ja-JP" altLang="en-US" sz="3600" dirty="0"/>
          </a:p>
        </p:txBody>
      </p:sp>
      <p:cxnSp>
        <p:nvCxnSpPr>
          <p:cNvPr id="8" name="直線コネクタ 7"/>
          <p:cNvCxnSpPr/>
          <p:nvPr/>
        </p:nvCxnSpPr>
        <p:spPr>
          <a:xfrm>
            <a:off x="8626989" y="5991693"/>
            <a:ext cx="33190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線コネクタ 8"/>
          <p:cNvCxnSpPr/>
          <p:nvPr/>
        </p:nvCxnSpPr>
        <p:spPr>
          <a:xfrm flipH="1" flipV="1">
            <a:off x="5861154" y="5336498"/>
            <a:ext cx="2765838" cy="65519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8695467" y="5340929"/>
            <a:ext cx="3182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3600" dirty="0" smtClean="0"/>
              <a:t>Microphone</a:t>
            </a:r>
            <a:endParaRPr kumimoji="1" lang="ja-JP" altLang="en-US" sz="3600" dirty="0"/>
          </a:p>
        </p:txBody>
      </p:sp>
      <p:cxnSp>
        <p:nvCxnSpPr>
          <p:cNvPr id="16" name="直線コネクタ 15"/>
          <p:cNvCxnSpPr/>
          <p:nvPr/>
        </p:nvCxnSpPr>
        <p:spPr>
          <a:xfrm>
            <a:off x="0" y="3658914"/>
            <a:ext cx="2624677" cy="44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コネクタ 16"/>
          <p:cNvCxnSpPr/>
          <p:nvPr/>
        </p:nvCxnSpPr>
        <p:spPr>
          <a:xfrm flipH="1">
            <a:off x="2624677" y="2713220"/>
            <a:ext cx="2456989" cy="94569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/>
          <p:cNvSpPr txBox="1"/>
          <p:nvPr/>
        </p:nvSpPr>
        <p:spPr>
          <a:xfrm>
            <a:off x="-227658" y="3014799"/>
            <a:ext cx="3182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dirty="0" smtClean="0"/>
              <a:t>Bulb case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3025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716428" y="3061300"/>
            <a:ext cx="10515600" cy="4351338"/>
          </a:xfrm>
        </p:spPr>
        <p:txBody>
          <a:bodyPr/>
          <a:lstStyle/>
          <a:p>
            <a:r>
              <a:rPr kumimoji="1" lang="ja-JP" altLang="en-US" dirty="0" smtClean="0"/>
              <a:t>②</a:t>
            </a:r>
            <a:r>
              <a:rPr lang="ja-JP" altLang="en-US" dirty="0" smtClean="0"/>
              <a:t>リノベーション</a:t>
            </a:r>
            <a:r>
              <a:rPr lang="ja-JP" altLang="en-US" dirty="0"/>
              <a:t>の代替として</a:t>
            </a:r>
            <a:r>
              <a:rPr lang="ja-JP" altLang="en-US" dirty="0" smtClean="0"/>
              <a:t>用いる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7144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4554201" cy="6858000"/>
          </a:xfrm>
          <a:prstGeom prst="rect">
            <a:avLst/>
          </a:prstGeom>
        </p:spPr>
      </p:pic>
      <p:sp>
        <p:nvSpPr>
          <p:cNvPr id="5" name="乗算記号 4"/>
          <p:cNvSpPr/>
          <p:nvPr/>
        </p:nvSpPr>
        <p:spPr>
          <a:xfrm>
            <a:off x="2042983" y="71845"/>
            <a:ext cx="7669427" cy="7296064"/>
          </a:xfrm>
          <a:prstGeom prst="mathMultiply">
            <a:avLst>
              <a:gd name="adj1" fmla="val 59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211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</TotalTime>
  <Words>684</Words>
  <Application>Microsoft Macintosh PowerPoint</Application>
  <PresentationFormat>ワイド画面</PresentationFormat>
  <Paragraphs>95</Paragraphs>
  <Slides>18</Slides>
  <Notes>14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2" baseType="lpstr">
      <vt:lpstr>Yu Gothic</vt:lpstr>
      <vt:lpstr>Yu Gothic Light</vt:lpstr>
      <vt:lpstr>Arial</vt:lpstr>
      <vt:lpstr>ホワイト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シーン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山本大介</cp:lastModifiedBy>
  <cp:revision>31</cp:revision>
  <dcterms:created xsi:type="dcterms:W3CDTF">2017-06-01T03:57:46Z</dcterms:created>
  <dcterms:modified xsi:type="dcterms:W3CDTF">2017-06-02T18:57:49Z</dcterms:modified>
</cp:coreProperties>
</file>

<file path=docProps/thumbnail.jpeg>
</file>